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77" r:id="rId5"/>
    <p:sldId id="259" r:id="rId6"/>
    <p:sldId id="262" r:id="rId7"/>
    <p:sldId id="260" r:id="rId8"/>
    <p:sldId id="264" r:id="rId9"/>
    <p:sldId id="265" r:id="rId10"/>
    <p:sldId id="266" r:id="rId11"/>
    <p:sldId id="278" r:id="rId12"/>
    <p:sldId id="273" r:id="rId13"/>
    <p:sldId id="268" r:id="rId14"/>
    <p:sldId id="274" r:id="rId15"/>
    <p:sldId id="269" r:id="rId16"/>
    <p:sldId id="275" r:id="rId17"/>
    <p:sldId id="270" r:id="rId18"/>
    <p:sldId id="276" r:id="rId19"/>
    <p:sldId id="272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F0386C1-C0FA-EC49-A792-5BAF70533C7F}" v="1680" dt="2025-10-07T15:39:08.04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310"/>
    <p:restoredTop sz="94719"/>
  </p:normalViewPr>
  <p:slideViewPr>
    <p:cSldViewPr snapToGrid="0">
      <p:cViewPr varScale="1">
        <p:scale>
          <a:sx n="98" d="100"/>
          <a:sy n="98" d="100"/>
        </p:scale>
        <p:origin x="77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n Smith" userId="f9063b91-6ee7-4b7f-b0b3-df1f16bf8c56" providerId="ADAL" clId="{E72ED50D-CA75-5035-A7C5-36003ADCC51B}"/>
    <pc:docChg chg="custSel delSld modSld">
      <pc:chgData name="Jon Smith" userId="f9063b91-6ee7-4b7f-b0b3-df1f16bf8c56" providerId="ADAL" clId="{E72ED50D-CA75-5035-A7C5-36003ADCC51B}" dt="2025-10-10T12:39:13.278" v="106" actId="2696"/>
      <pc:docMkLst>
        <pc:docMk/>
      </pc:docMkLst>
      <pc:sldChg chg="addSp delSp mod setBg">
        <pc:chgData name="Jon Smith" userId="f9063b91-6ee7-4b7f-b0b3-df1f16bf8c56" providerId="ADAL" clId="{E72ED50D-CA75-5035-A7C5-36003ADCC51B}" dt="2025-10-07T15:34:51.757" v="97" actId="26606"/>
        <pc:sldMkLst>
          <pc:docMk/>
          <pc:sldMk cId="3571330247" sldId="257"/>
        </pc:sldMkLst>
        <pc:spChg chg="add">
          <ac:chgData name="Jon Smith" userId="f9063b91-6ee7-4b7f-b0b3-df1f16bf8c56" providerId="ADAL" clId="{E72ED50D-CA75-5035-A7C5-36003ADCC51B}" dt="2025-10-07T15:34:51.757" v="97" actId="26606"/>
          <ac:spMkLst>
            <pc:docMk/>
            <pc:sldMk cId="3571330247" sldId="257"/>
            <ac:spMk id="9" creationId="{BACC6370-2D7E-4714-9D71-7542949D7D5D}"/>
          </ac:spMkLst>
        </pc:spChg>
        <pc:spChg chg="add">
          <ac:chgData name="Jon Smith" userId="f9063b91-6ee7-4b7f-b0b3-df1f16bf8c56" providerId="ADAL" clId="{E72ED50D-CA75-5035-A7C5-36003ADCC51B}" dt="2025-10-07T15:34:51.757" v="97" actId="26606"/>
          <ac:spMkLst>
            <pc:docMk/>
            <pc:sldMk cId="3571330247" sldId="257"/>
            <ac:spMk id="11" creationId="{256B2C21-A230-48C0-8DF1-C46611373C44}"/>
          </ac:spMkLst>
        </pc:spChg>
        <pc:spChg chg="add">
          <ac:chgData name="Jon Smith" userId="f9063b91-6ee7-4b7f-b0b3-df1f16bf8c56" providerId="ADAL" clId="{E72ED50D-CA75-5035-A7C5-36003ADCC51B}" dt="2025-10-07T15:34:51.757" v="97" actId="26606"/>
          <ac:spMkLst>
            <pc:docMk/>
            <pc:sldMk cId="3571330247" sldId="257"/>
            <ac:spMk id="13" creationId="{3847E18C-932D-4C95-AABA-FEC7C9499AD7}"/>
          </ac:spMkLst>
        </pc:spChg>
        <pc:spChg chg="add">
          <ac:chgData name="Jon Smith" userId="f9063b91-6ee7-4b7f-b0b3-df1f16bf8c56" providerId="ADAL" clId="{E72ED50D-CA75-5035-A7C5-36003ADCC51B}" dt="2025-10-07T15:34:51.757" v="97" actId="26606"/>
          <ac:spMkLst>
            <pc:docMk/>
            <pc:sldMk cId="3571330247" sldId="257"/>
            <ac:spMk id="15" creationId="{3150CB11-0C61-439E-910F-5787759E72A0}"/>
          </ac:spMkLst>
        </pc:spChg>
        <pc:spChg chg="add">
          <ac:chgData name="Jon Smith" userId="f9063b91-6ee7-4b7f-b0b3-df1f16bf8c56" providerId="ADAL" clId="{E72ED50D-CA75-5035-A7C5-36003ADCC51B}" dt="2025-10-07T15:34:51.757" v="97" actId="26606"/>
          <ac:spMkLst>
            <pc:docMk/>
            <pc:sldMk cId="3571330247" sldId="257"/>
            <ac:spMk id="17" creationId="{43F8A58B-5155-44CE-A5FF-7647B47D0A7A}"/>
          </ac:spMkLst>
        </pc:spChg>
        <pc:spChg chg="add">
          <ac:chgData name="Jon Smith" userId="f9063b91-6ee7-4b7f-b0b3-df1f16bf8c56" providerId="ADAL" clId="{E72ED50D-CA75-5035-A7C5-36003ADCC51B}" dt="2025-10-07T15:34:51.757" v="97" actId="26606"/>
          <ac:spMkLst>
            <pc:docMk/>
            <pc:sldMk cId="3571330247" sldId="257"/>
            <ac:spMk id="19" creationId="{443F2ACA-E6D6-4028-82DD-F03C262D5DE6}"/>
          </ac:spMkLst>
        </pc:spChg>
        <pc:graphicFrameChg chg="add">
          <ac:chgData name="Jon Smith" userId="f9063b91-6ee7-4b7f-b0b3-df1f16bf8c56" providerId="ADAL" clId="{E72ED50D-CA75-5035-A7C5-36003ADCC51B}" dt="2025-10-07T15:34:51.757" v="97" actId="26606"/>
          <ac:graphicFrameMkLst>
            <pc:docMk/>
            <pc:sldMk cId="3571330247" sldId="257"/>
            <ac:graphicFrameMk id="5" creationId="{73DAF8C7-1F9B-FD69-8CF4-073D2A200CD9}"/>
          </ac:graphicFrameMkLst>
        </pc:graphicFrameChg>
      </pc:sldChg>
      <pc:sldChg chg="modSp mod">
        <pc:chgData name="Jon Smith" userId="f9063b91-6ee7-4b7f-b0b3-df1f16bf8c56" providerId="ADAL" clId="{E72ED50D-CA75-5035-A7C5-36003ADCC51B}" dt="2025-10-07T15:31:21.248" v="96" actId="20577"/>
        <pc:sldMkLst>
          <pc:docMk/>
          <pc:sldMk cId="2392690606" sldId="259"/>
        </pc:sldMkLst>
        <pc:spChg chg="mod">
          <ac:chgData name="Jon Smith" userId="f9063b91-6ee7-4b7f-b0b3-df1f16bf8c56" providerId="ADAL" clId="{E72ED50D-CA75-5035-A7C5-36003ADCC51B}" dt="2025-10-07T15:31:21.248" v="96" actId="20577"/>
          <ac:spMkLst>
            <pc:docMk/>
            <pc:sldMk cId="2392690606" sldId="259"/>
            <ac:spMk id="5" creationId="{21DAEC28-82D4-F562-5B85-707239DCC6E8}"/>
          </ac:spMkLst>
        </pc:spChg>
      </pc:sldChg>
      <pc:sldChg chg="del">
        <pc:chgData name="Jon Smith" userId="f9063b91-6ee7-4b7f-b0b3-df1f16bf8c56" providerId="ADAL" clId="{E72ED50D-CA75-5035-A7C5-36003ADCC51B}" dt="2025-10-10T12:39:10.307" v="104" actId="2696"/>
        <pc:sldMkLst>
          <pc:docMk/>
          <pc:sldMk cId="4111807095" sldId="261"/>
        </pc:sldMkLst>
      </pc:sldChg>
      <pc:sldChg chg="del">
        <pc:chgData name="Jon Smith" userId="f9063b91-6ee7-4b7f-b0b3-df1f16bf8c56" providerId="ADAL" clId="{E72ED50D-CA75-5035-A7C5-36003ADCC51B}" dt="2025-10-10T12:39:11.279" v="105" actId="2696"/>
        <pc:sldMkLst>
          <pc:docMk/>
          <pc:sldMk cId="3006546623" sldId="263"/>
        </pc:sldMkLst>
      </pc:sldChg>
      <pc:sldChg chg="addSp delSp modSp mod">
        <pc:chgData name="Jon Smith" userId="f9063b91-6ee7-4b7f-b0b3-df1f16bf8c56" providerId="ADAL" clId="{E72ED50D-CA75-5035-A7C5-36003ADCC51B}" dt="2025-10-07T15:37:37.283" v="98" actId="26606"/>
        <pc:sldMkLst>
          <pc:docMk/>
          <pc:sldMk cId="2922660863" sldId="264"/>
        </pc:sldMkLst>
        <pc:spChg chg="mod">
          <ac:chgData name="Jon Smith" userId="f9063b91-6ee7-4b7f-b0b3-df1f16bf8c56" providerId="ADAL" clId="{E72ED50D-CA75-5035-A7C5-36003ADCC51B}" dt="2025-10-07T15:37:37.283" v="98" actId="26606"/>
          <ac:spMkLst>
            <pc:docMk/>
            <pc:sldMk cId="2922660863" sldId="264"/>
            <ac:spMk id="6" creationId="{BA947EA5-F201-D753-95FE-0325A355225F}"/>
          </ac:spMkLst>
        </pc:spChg>
        <pc:spChg chg="add">
          <ac:chgData name="Jon Smith" userId="f9063b91-6ee7-4b7f-b0b3-df1f16bf8c56" providerId="ADAL" clId="{E72ED50D-CA75-5035-A7C5-36003ADCC51B}" dt="2025-10-07T15:37:37.283" v="98" actId="26606"/>
          <ac:spMkLst>
            <pc:docMk/>
            <pc:sldMk cId="2922660863" sldId="264"/>
            <ac:spMk id="27" creationId="{A4AC5506-6312-4701-8D3C-40187889A947}"/>
          </ac:spMkLst>
        </pc:spChg>
        <pc:picChg chg="mod">
          <ac:chgData name="Jon Smith" userId="f9063b91-6ee7-4b7f-b0b3-df1f16bf8c56" providerId="ADAL" clId="{E72ED50D-CA75-5035-A7C5-36003ADCC51B}" dt="2025-10-07T15:37:37.283" v="98" actId="26606"/>
          <ac:picMkLst>
            <pc:docMk/>
            <pc:sldMk cId="2922660863" sldId="264"/>
            <ac:picMk id="5" creationId="{2D7227BC-6EC6-E239-0EA5-103BD6FCD518}"/>
          </ac:picMkLst>
        </pc:picChg>
      </pc:sldChg>
      <pc:sldChg chg="modSp">
        <pc:chgData name="Jon Smith" userId="f9063b91-6ee7-4b7f-b0b3-df1f16bf8c56" providerId="ADAL" clId="{E72ED50D-CA75-5035-A7C5-36003ADCC51B}" dt="2025-10-07T12:50:28.631" v="94" actId="20577"/>
        <pc:sldMkLst>
          <pc:docMk/>
          <pc:sldMk cId="1826944148" sldId="265"/>
        </pc:sldMkLst>
        <pc:spChg chg="mod">
          <ac:chgData name="Jon Smith" userId="f9063b91-6ee7-4b7f-b0b3-df1f16bf8c56" providerId="ADAL" clId="{E72ED50D-CA75-5035-A7C5-36003ADCC51B}" dt="2025-10-07T12:50:28.631" v="94" actId="20577"/>
          <ac:spMkLst>
            <pc:docMk/>
            <pc:sldMk cId="1826944148" sldId="265"/>
            <ac:spMk id="2" creationId="{71255E82-1B6C-0CD8-2044-2E23C10AD2E6}"/>
          </ac:spMkLst>
        </pc:spChg>
      </pc:sldChg>
      <pc:sldChg chg="modAnim">
        <pc:chgData name="Jon Smith" userId="f9063b91-6ee7-4b7f-b0b3-df1f16bf8c56" providerId="ADAL" clId="{E72ED50D-CA75-5035-A7C5-36003ADCC51B}" dt="2025-10-07T15:39:08.046" v="100"/>
        <pc:sldMkLst>
          <pc:docMk/>
          <pc:sldMk cId="3412612699" sldId="266"/>
        </pc:sldMkLst>
      </pc:sldChg>
      <pc:sldChg chg="del">
        <pc:chgData name="Jon Smith" userId="f9063b91-6ee7-4b7f-b0b3-df1f16bf8c56" providerId="ADAL" clId="{E72ED50D-CA75-5035-A7C5-36003ADCC51B}" dt="2025-10-10T12:39:13.278" v="106" actId="2696"/>
        <pc:sldMkLst>
          <pc:docMk/>
          <pc:sldMk cId="3817432758" sldId="271"/>
        </pc:sldMkLst>
      </pc:sldChg>
      <pc:sldChg chg="modSp mod">
        <pc:chgData name="Jon Smith" userId="f9063b91-6ee7-4b7f-b0b3-df1f16bf8c56" providerId="ADAL" clId="{E72ED50D-CA75-5035-A7C5-36003ADCC51B}" dt="2025-10-07T15:40:42.484" v="103" actId="14100"/>
        <pc:sldMkLst>
          <pc:docMk/>
          <pc:sldMk cId="3412255526" sldId="274"/>
        </pc:sldMkLst>
        <pc:picChg chg="mod">
          <ac:chgData name="Jon Smith" userId="f9063b91-6ee7-4b7f-b0b3-df1f16bf8c56" providerId="ADAL" clId="{E72ED50D-CA75-5035-A7C5-36003ADCC51B}" dt="2025-10-07T15:40:42.484" v="103" actId="14100"/>
          <ac:picMkLst>
            <pc:docMk/>
            <pc:sldMk cId="3412255526" sldId="274"/>
            <ac:picMk id="5" creationId="{1D1A781E-1176-FD80-7E58-0BA9AB342E53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9651FF9-5151-441F-8AC3-B2DEFE01AD9D}" type="doc">
      <dgm:prSet loTypeId="urn:microsoft.com/office/officeart/2005/8/layout/vList2" loCatId="list" qsTypeId="urn:microsoft.com/office/officeart/2005/8/quickstyle/simple4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5BE32102-71DD-457A-AD71-5EB8E40D1FC8}">
      <dgm:prSet/>
      <dgm:spPr/>
      <dgm:t>
        <a:bodyPr/>
        <a:lstStyle/>
        <a:p>
          <a:r>
            <a:rPr lang="en-US"/>
            <a:t>How do we do it? </a:t>
          </a:r>
        </a:p>
      </dgm:t>
    </dgm:pt>
    <dgm:pt modelId="{6FC0BA4A-9B22-4028-A3E5-B8E03D92E102}" type="parTrans" cxnId="{831B86C0-761D-4F1A-952D-ACC44882EAE6}">
      <dgm:prSet/>
      <dgm:spPr/>
      <dgm:t>
        <a:bodyPr/>
        <a:lstStyle/>
        <a:p>
          <a:endParaRPr lang="en-US"/>
        </a:p>
      </dgm:t>
    </dgm:pt>
    <dgm:pt modelId="{2474A75B-E396-455D-A46C-702395F29432}" type="sibTrans" cxnId="{831B86C0-761D-4F1A-952D-ACC44882EAE6}">
      <dgm:prSet/>
      <dgm:spPr/>
      <dgm:t>
        <a:bodyPr/>
        <a:lstStyle/>
        <a:p>
          <a:endParaRPr lang="en-US"/>
        </a:p>
      </dgm:t>
    </dgm:pt>
    <dgm:pt modelId="{1D383F8E-C928-4870-8B4A-31AE7E8904DC}">
      <dgm:prSet/>
      <dgm:spPr/>
      <dgm:t>
        <a:bodyPr/>
        <a:lstStyle/>
        <a:p>
          <a:r>
            <a:rPr lang="en-US"/>
            <a:t>What does a learning sequence look like? </a:t>
          </a:r>
        </a:p>
      </dgm:t>
    </dgm:pt>
    <dgm:pt modelId="{9E35DE36-B2E0-46BA-BE64-475CC4ADBBDC}" type="parTrans" cxnId="{1AE0D915-336D-492D-8DC3-99D47CC02AF3}">
      <dgm:prSet/>
      <dgm:spPr/>
      <dgm:t>
        <a:bodyPr/>
        <a:lstStyle/>
        <a:p>
          <a:endParaRPr lang="en-US"/>
        </a:p>
      </dgm:t>
    </dgm:pt>
    <dgm:pt modelId="{AAA55BCF-9E19-4394-B185-0BF90AA97801}" type="sibTrans" cxnId="{1AE0D915-336D-492D-8DC3-99D47CC02AF3}">
      <dgm:prSet/>
      <dgm:spPr/>
      <dgm:t>
        <a:bodyPr/>
        <a:lstStyle/>
        <a:p>
          <a:endParaRPr lang="en-US"/>
        </a:p>
      </dgm:t>
    </dgm:pt>
    <dgm:pt modelId="{C9C75A99-0EC7-423C-A7C9-FCEAE1A5FB5F}">
      <dgm:prSet/>
      <dgm:spPr/>
      <dgm:t>
        <a:bodyPr/>
        <a:lstStyle/>
        <a:p>
          <a:r>
            <a:rPr lang="en-US"/>
            <a:t>What does a lesson look like? </a:t>
          </a:r>
        </a:p>
      </dgm:t>
    </dgm:pt>
    <dgm:pt modelId="{47673964-3DAA-4C43-BCB1-2CFEA390F28A}" type="parTrans" cxnId="{6536C16D-20D1-411E-8D57-0A019EF0F4B6}">
      <dgm:prSet/>
      <dgm:spPr/>
      <dgm:t>
        <a:bodyPr/>
        <a:lstStyle/>
        <a:p>
          <a:endParaRPr lang="en-US"/>
        </a:p>
      </dgm:t>
    </dgm:pt>
    <dgm:pt modelId="{74274B4C-DE90-458D-A379-F2A23A6826C1}" type="sibTrans" cxnId="{6536C16D-20D1-411E-8D57-0A019EF0F4B6}">
      <dgm:prSet/>
      <dgm:spPr/>
      <dgm:t>
        <a:bodyPr/>
        <a:lstStyle/>
        <a:p>
          <a:endParaRPr lang="en-US"/>
        </a:p>
      </dgm:t>
    </dgm:pt>
    <dgm:pt modelId="{BC5FADD9-542D-4EEE-BEF5-56D3AC350107}">
      <dgm:prSet/>
      <dgm:spPr/>
      <dgm:t>
        <a:bodyPr/>
        <a:lstStyle/>
        <a:p>
          <a:r>
            <a:rPr lang="en-US"/>
            <a:t>What if my child finds something difficult? </a:t>
          </a:r>
        </a:p>
      </dgm:t>
    </dgm:pt>
    <dgm:pt modelId="{48EE0F98-C91E-42DE-9316-3629B7781DAC}" type="parTrans" cxnId="{41570585-F30C-4525-A1B0-A8FF0D9E0420}">
      <dgm:prSet/>
      <dgm:spPr/>
      <dgm:t>
        <a:bodyPr/>
        <a:lstStyle/>
        <a:p>
          <a:endParaRPr lang="en-US"/>
        </a:p>
      </dgm:t>
    </dgm:pt>
    <dgm:pt modelId="{3E840400-A0BA-4FA7-AC0C-CC026E71B9E4}" type="sibTrans" cxnId="{41570585-F30C-4525-A1B0-A8FF0D9E0420}">
      <dgm:prSet/>
      <dgm:spPr/>
      <dgm:t>
        <a:bodyPr/>
        <a:lstStyle/>
        <a:p>
          <a:endParaRPr lang="en-US"/>
        </a:p>
      </dgm:t>
    </dgm:pt>
    <dgm:pt modelId="{E06CD2EB-2666-4614-91F7-4F7C0FDE176D}">
      <dgm:prSet/>
      <dgm:spPr/>
      <dgm:t>
        <a:bodyPr/>
        <a:lstStyle/>
        <a:p>
          <a:r>
            <a:rPr lang="en-US"/>
            <a:t>What if a child has SEND?</a:t>
          </a:r>
        </a:p>
      </dgm:t>
    </dgm:pt>
    <dgm:pt modelId="{CD68DF3B-4BE4-4720-8A7A-E3BC4BD72248}" type="parTrans" cxnId="{23A48709-35FF-4215-A4B2-59545F7F0F0A}">
      <dgm:prSet/>
      <dgm:spPr/>
      <dgm:t>
        <a:bodyPr/>
        <a:lstStyle/>
        <a:p>
          <a:endParaRPr lang="en-US"/>
        </a:p>
      </dgm:t>
    </dgm:pt>
    <dgm:pt modelId="{AC7914FD-D1BE-477E-B6C0-6591D95B5B6D}" type="sibTrans" cxnId="{23A48709-35FF-4215-A4B2-59545F7F0F0A}">
      <dgm:prSet/>
      <dgm:spPr/>
      <dgm:t>
        <a:bodyPr/>
        <a:lstStyle/>
        <a:p>
          <a:endParaRPr lang="en-US"/>
        </a:p>
      </dgm:t>
    </dgm:pt>
    <dgm:pt modelId="{38B8CD41-1492-1D4C-B3FB-11AF43C70DF5}" type="pres">
      <dgm:prSet presAssocID="{A9651FF9-5151-441F-8AC3-B2DEFE01AD9D}" presName="linear" presStyleCnt="0">
        <dgm:presLayoutVars>
          <dgm:animLvl val="lvl"/>
          <dgm:resizeHandles val="exact"/>
        </dgm:presLayoutVars>
      </dgm:prSet>
      <dgm:spPr/>
    </dgm:pt>
    <dgm:pt modelId="{75F6631F-D7D2-4640-B2E3-B4880490F0EC}" type="pres">
      <dgm:prSet presAssocID="{5BE32102-71DD-457A-AD71-5EB8E40D1FC8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053402AA-7061-BE41-8545-21A1C7000B58}" type="pres">
      <dgm:prSet presAssocID="{2474A75B-E396-455D-A46C-702395F29432}" presName="spacer" presStyleCnt="0"/>
      <dgm:spPr/>
    </dgm:pt>
    <dgm:pt modelId="{E3D8974D-A770-8B4B-876F-12A6EC95DAEA}" type="pres">
      <dgm:prSet presAssocID="{1D383F8E-C928-4870-8B4A-31AE7E8904DC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2420294E-153F-5945-97DD-BE829AE41F1A}" type="pres">
      <dgm:prSet presAssocID="{AAA55BCF-9E19-4394-B185-0BF90AA97801}" presName="spacer" presStyleCnt="0"/>
      <dgm:spPr/>
    </dgm:pt>
    <dgm:pt modelId="{FD9108E9-0216-E74A-B5A4-621EB8D75F2F}" type="pres">
      <dgm:prSet presAssocID="{C9C75A99-0EC7-423C-A7C9-FCEAE1A5FB5F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1097C5E6-AFB4-6547-80B4-00BC853A9F0A}" type="pres">
      <dgm:prSet presAssocID="{74274B4C-DE90-458D-A379-F2A23A6826C1}" presName="spacer" presStyleCnt="0"/>
      <dgm:spPr/>
    </dgm:pt>
    <dgm:pt modelId="{6EF6656A-147F-3A43-9813-E9C958FF2548}" type="pres">
      <dgm:prSet presAssocID="{BC5FADD9-542D-4EEE-BEF5-56D3AC350107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7D42D1AD-7EC2-0D40-ADB0-4F759C7CA809}" type="pres">
      <dgm:prSet presAssocID="{3E840400-A0BA-4FA7-AC0C-CC026E71B9E4}" presName="spacer" presStyleCnt="0"/>
      <dgm:spPr/>
    </dgm:pt>
    <dgm:pt modelId="{C1F159B1-52BA-B94E-9C46-9CBA8423EB35}" type="pres">
      <dgm:prSet presAssocID="{E06CD2EB-2666-4614-91F7-4F7C0FDE176D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23A48709-35FF-4215-A4B2-59545F7F0F0A}" srcId="{A9651FF9-5151-441F-8AC3-B2DEFE01AD9D}" destId="{E06CD2EB-2666-4614-91F7-4F7C0FDE176D}" srcOrd="4" destOrd="0" parTransId="{CD68DF3B-4BE4-4720-8A7A-E3BC4BD72248}" sibTransId="{AC7914FD-D1BE-477E-B6C0-6591D95B5B6D}"/>
    <dgm:cxn modelId="{1AE0D915-336D-492D-8DC3-99D47CC02AF3}" srcId="{A9651FF9-5151-441F-8AC3-B2DEFE01AD9D}" destId="{1D383F8E-C928-4870-8B4A-31AE7E8904DC}" srcOrd="1" destOrd="0" parTransId="{9E35DE36-B2E0-46BA-BE64-475CC4ADBBDC}" sibTransId="{AAA55BCF-9E19-4394-B185-0BF90AA97801}"/>
    <dgm:cxn modelId="{E9B4C624-EFA4-1943-BC15-FDE0CBB4218B}" type="presOf" srcId="{1D383F8E-C928-4870-8B4A-31AE7E8904DC}" destId="{E3D8974D-A770-8B4B-876F-12A6EC95DAEA}" srcOrd="0" destOrd="0" presId="urn:microsoft.com/office/officeart/2005/8/layout/vList2"/>
    <dgm:cxn modelId="{44442364-9ECA-D948-98A5-6A139AD0BFFD}" type="presOf" srcId="{C9C75A99-0EC7-423C-A7C9-FCEAE1A5FB5F}" destId="{FD9108E9-0216-E74A-B5A4-621EB8D75F2F}" srcOrd="0" destOrd="0" presId="urn:microsoft.com/office/officeart/2005/8/layout/vList2"/>
    <dgm:cxn modelId="{6536C16D-20D1-411E-8D57-0A019EF0F4B6}" srcId="{A9651FF9-5151-441F-8AC3-B2DEFE01AD9D}" destId="{C9C75A99-0EC7-423C-A7C9-FCEAE1A5FB5F}" srcOrd="2" destOrd="0" parTransId="{47673964-3DAA-4C43-BCB1-2CFEA390F28A}" sibTransId="{74274B4C-DE90-458D-A379-F2A23A6826C1}"/>
    <dgm:cxn modelId="{1245207C-DF64-2847-A42D-B8D4B44EBC09}" type="presOf" srcId="{5BE32102-71DD-457A-AD71-5EB8E40D1FC8}" destId="{75F6631F-D7D2-4640-B2E3-B4880490F0EC}" srcOrd="0" destOrd="0" presId="urn:microsoft.com/office/officeart/2005/8/layout/vList2"/>
    <dgm:cxn modelId="{41570585-F30C-4525-A1B0-A8FF0D9E0420}" srcId="{A9651FF9-5151-441F-8AC3-B2DEFE01AD9D}" destId="{BC5FADD9-542D-4EEE-BEF5-56D3AC350107}" srcOrd="3" destOrd="0" parTransId="{48EE0F98-C91E-42DE-9316-3629B7781DAC}" sibTransId="{3E840400-A0BA-4FA7-AC0C-CC026E71B9E4}"/>
    <dgm:cxn modelId="{69B4C689-2871-8242-94AF-589F85FF767D}" type="presOf" srcId="{A9651FF9-5151-441F-8AC3-B2DEFE01AD9D}" destId="{38B8CD41-1492-1D4C-B3FB-11AF43C70DF5}" srcOrd="0" destOrd="0" presId="urn:microsoft.com/office/officeart/2005/8/layout/vList2"/>
    <dgm:cxn modelId="{8621AC99-2779-D542-A485-DADBB57CC5AD}" type="presOf" srcId="{BC5FADD9-542D-4EEE-BEF5-56D3AC350107}" destId="{6EF6656A-147F-3A43-9813-E9C958FF2548}" srcOrd="0" destOrd="0" presId="urn:microsoft.com/office/officeart/2005/8/layout/vList2"/>
    <dgm:cxn modelId="{831B86C0-761D-4F1A-952D-ACC44882EAE6}" srcId="{A9651FF9-5151-441F-8AC3-B2DEFE01AD9D}" destId="{5BE32102-71DD-457A-AD71-5EB8E40D1FC8}" srcOrd="0" destOrd="0" parTransId="{6FC0BA4A-9B22-4028-A3E5-B8E03D92E102}" sibTransId="{2474A75B-E396-455D-A46C-702395F29432}"/>
    <dgm:cxn modelId="{E03946CC-022B-C74C-AE6D-488A5BF37872}" type="presOf" srcId="{E06CD2EB-2666-4614-91F7-4F7C0FDE176D}" destId="{C1F159B1-52BA-B94E-9C46-9CBA8423EB35}" srcOrd="0" destOrd="0" presId="urn:microsoft.com/office/officeart/2005/8/layout/vList2"/>
    <dgm:cxn modelId="{7D40EAEA-6793-2845-80A4-B1ED7CCCD084}" type="presParOf" srcId="{38B8CD41-1492-1D4C-B3FB-11AF43C70DF5}" destId="{75F6631F-D7D2-4640-B2E3-B4880490F0EC}" srcOrd="0" destOrd="0" presId="urn:microsoft.com/office/officeart/2005/8/layout/vList2"/>
    <dgm:cxn modelId="{544CF390-2C8E-5441-A2D0-DE2E720F60C9}" type="presParOf" srcId="{38B8CD41-1492-1D4C-B3FB-11AF43C70DF5}" destId="{053402AA-7061-BE41-8545-21A1C7000B58}" srcOrd="1" destOrd="0" presId="urn:microsoft.com/office/officeart/2005/8/layout/vList2"/>
    <dgm:cxn modelId="{EE16D0B0-BBC9-D34D-BB93-BDFCFE1D979A}" type="presParOf" srcId="{38B8CD41-1492-1D4C-B3FB-11AF43C70DF5}" destId="{E3D8974D-A770-8B4B-876F-12A6EC95DAEA}" srcOrd="2" destOrd="0" presId="urn:microsoft.com/office/officeart/2005/8/layout/vList2"/>
    <dgm:cxn modelId="{982D30BE-CC74-D74F-B460-3B518DCD0F61}" type="presParOf" srcId="{38B8CD41-1492-1D4C-B3FB-11AF43C70DF5}" destId="{2420294E-153F-5945-97DD-BE829AE41F1A}" srcOrd="3" destOrd="0" presId="urn:microsoft.com/office/officeart/2005/8/layout/vList2"/>
    <dgm:cxn modelId="{38523C11-B63F-6B4C-B221-B178650E82A9}" type="presParOf" srcId="{38B8CD41-1492-1D4C-B3FB-11AF43C70DF5}" destId="{FD9108E9-0216-E74A-B5A4-621EB8D75F2F}" srcOrd="4" destOrd="0" presId="urn:microsoft.com/office/officeart/2005/8/layout/vList2"/>
    <dgm:cxn modelId="{EC503A9C-D35D-E44A-B57E-1756917179A1}" type="presParOf" srcId="{38B8CD41-1492-1D4C-B3FB-11AF43C70DF5}" destId="{1097C5E6-AFB4-6547-80B4-00BC853A9F0A}" srcOrd="5" destOrd="0" presId="urn:microsoft.com/office/officeart/2005/8/layout/vList2"/>
    <dgm:cxn modelId="{6A9C1D89-3B30-0548-96F9-7BE13F2D7A7F}" type="presParOf" srcId="{38B8CD41-1492-1D4C-B3FB-11AF43C70DF5}" destId="{6EF6656A-147F-3A43-9813-E9C958FF2548}" srcOrd="6" destOrd="0" presId="urn:microsoft.com/office/officeart/2005/8/layout/vList2"/>
    <dgm:cxn modelId="{9022B227-0734-6049-AEA8-B6F949678BA8}" type="presParOf" srcId="{38B8CD41-1492-1D4C-B3FB-11AF43C70DF5}" destId="{7D42D1AD-7EC2-0D40-ADB0-4F759C7CA809}" srcOrd="7" destOrd="0" presId="urn:microsoft.com/office/officeart/2005/8/layout/vList2"/>
    <dgm:cxn modelId="{6D9C8458-187D-7E40-A48F-2EB598059E1E}" type="presParOf" srcId="{38B8CD41-1492-1D4C-B3FB-11AF43C70DF5}" destId="{C1F159B1-52BA-B94E-9C46-9CBA8423EB35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F6631F-D7D2-4640-B2E3-B4880490F0EC}">
      <dsp:nvSpPr>
        <dsp:cNvPr id="0" name=""/>
        <dsp:cNvSpPr/>
      </dsp:nvSpPr>
      <dsp:spPr>
        <a:xfrm>
          <a:off x="0" y="912965"/>
          <a:ext cx="6666833" cy="663389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How do we do it? </a:t>
          </a:r>
        </a:p>
      </dsp:txBody>
      <dsp:txXfrm>
        <a:off x="32384" y="945349"/>
        <a:ext cx="6602065" cy="598621"/>
      </dsp:txXfrm>
    </dsp:sp>
    <dsp:sp modelId="{E3D8974D-A770-8B4B-876F-12A6EC95DAEA}">
      <dsp:nvSpPr>
        <dsp:cNvPr id="0" name=""/>
        <dsp:cNvSpPr/>
      </dsp:nvSpPr>
      <dsp:spPr>
        <a:xfrm>
          <a:off x="0" y="1654115"/>
          <a:ext cx="6666833" cy="663389"/>
        </a:xfrm>
        <a:prstGeom prst="roundRect">
          <a:avLst/>
        </a:prstGeom>
        <a:gradFill rotWithShape="0">
          <a:gsLst>
            <a:gs pos="0">
              <a:schemeClr val="accent5">
                <a:hueOff val="-3038037"/>
                <a:satOff val="-207"/>
                <a:lumOff val="49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038037"/>
                <a:satOff val="-207"/>
                <a:lumOff val="49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038037"/>
                <a:satOff val="-207"/>
                <a:lumOff val="49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What does a learning sequence look like? </a:t>
          </a:r>
        </a:p>
      </dsp:txBody>
      <dsp:txXfrm>
        <a:off x="32384" y="1686499"/>
        <a:ext cx="6602065" cy="598621"/>
      </dsp:txXfrm>
    </dsp:sp>
    <dsp:sp modelId="{FD9108E9-0216-E74A-B5A4-621EB8D75F2F}">
      <dsp:nvSpPr>
        <dsp:cNvPr id="0" name=""/>
        <dsp:cNvSpPr/>
      </dsp:nvSpPr>
      <dsp:spPr>
        <a:xfrm>
          <a:off x="0" y="2395265"/>
          <a:ext cx="6666833" cy="663389"/>
        </a:xfrm>
        <a:prstGeom prst="roundRect">
          <a:avLst/>
        </a:prstGeom>
        <a:gradFill rotWithShape="0">
          <a:gsLst>
            <a:gs pos="0">
              <a:schemeClr val="accent5">
                <a:hueOff val="-6076075"/>
                <a:satOff val="-413"/>
                <a:lumOff val="98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076075"/>
                <a:satOff val="-413"/>
                <a:lumOff val="98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076075"/>
                <a:satOff val="-413"/>
                <a:lumOff val="98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What does a lesson look like? </a:t>
          </a:r>
        </a:p>
      </dsp:txBody>
      <dsp:txXfrm>
        <a:off x="32384" y="2427649"/>
        <a:ext cx="6602065" cy="598621"/>
      </dsp:txXfrm>
    </dsp:sp>
    <dsp:sp modelId="{6EF6656A-147F-3A43-9813-E9C958FF2548}">
      <dsp:nvSpPr>
        <dsp:cNvPr id="0" name=""/>
        <dsp:cNvSpPr/>
      </dsp:nvSpPr>
      <dsp:spPr>
        <a:xfrm>
          <a:off x="0" y="3136415"/>
          <a:ext cx="6666833" cy="663389"/>
        </a:xfrm>
        <a:prstGeom prst="roundRect">
          <a:avLst/>
        </a:prstGeom>
        <a:gradFill rotWithShape="0">
          <a:gsLst>
            <a:gs pos="0">
              <a:schemeClr val="accent5">
                <a:hueOff val="-9114112"/>
                <a:satOff val="-620"/>
                <a:lumOff val="147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9114112"/>
                <a:satOff val="-620"/>
                <a:lumOff val="147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9114112"/>
                <a:satOff val="-620"/>
                <a:lumOff val="147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What if my child finds something difficult? </a:t>
          </a:r>
        </a:p>
      </dsp:txBody>
      <dsp:txXfrm>
        <a:off x="32384" y="3168799"/>
        <a:ext cx="6602065" cy="598621"/>
      </dsp:txXfrm>
    </dsp:sp>
    <dsp:sp modelId="{C1F159B1-52BA-B94E-9C46-9CBA8423EB35}">
      <dsp:nvSpPr>
        <dsp:cNvPr id="0" name=""/>
        <dsp:cNvSpPr/>
      </dsp:nvSpPr>
      <dsp:spPr>
        <a:xfrm>
          <a:off x="0" y="3877564"/>
          <a:ext cx="6666833" cy="663389"/>
        </a:xfrm>
        <a:prstGeom prst="roundRect">
          <a:avLst/>
        </a:prstGeom>
        <a:gradFill rotWithShape="0">
          <a:gsLst>
            <a:gs pos="0">
              <a:schemeClr val="accent5">
                <a:hueOff val="-12152150"/>
                <a:satOff val="-826"/>
                <a:lumOff val="196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2152150"/>
                <a:satOff val="-826"/>
                <a:lumOff val="196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2152150"/>
                <a:satOff val="-826"/>
                <a:lumOff val="196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What if a child has SEND?</a:t>
          </a:r>
        </a:p>
      </dsp:txBody>
      <dsp:txXfrm>
        <a:off x="32384" y="3909948"/>
        <a:ext cx="6602065" cy="59862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7E8216-F015-3749-9B2B-C07E7A17C225}" type="datetimeFigureOut">
              <a:rPr lang="en-US" smtClean="0"/>
              <a:t>10/10/25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27699B-0D5E-2747-8AD8-7D9C5F19CA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7052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27699B-0D5E-2747-8AD8-7D9C5F19CA4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3805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A31C15-A125-28FA-151D-F93787AC87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1F37A7-DAD4-AC01-9842-C5DD1AB336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1095E3-561B-273E-CDF1-AF61D34F6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72082-5DAB-8741-AD69-45C68C98573E}" type="datetimeFigureOut">
              <a:rPr lang="en-US" smtClean="0"/>
              <a:t>10/10/25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02BD13-ADA2-4F0F-9DDF-4DCEAD201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2B5C7A-3A50-BC95-7773-7DA7785933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3C5EB-CFEA-F24B-9B6B-3472997CF0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2191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0C218-1B96-51D5-72C7-83B34DEB9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CEEEC8-1B5E-9E1A-96BB-0EBD210694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4A00AE-0ABA-79DD-E6AF-76B37E3E3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72082-5DAB-8741-AD69-45C68C98573E}" type="datetimeFigureOut">
              <a:rPr lang="en-US" smtClean="0"/>
              <a:t>10/10/25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69B8B4-10F8-A9F2-2749-7D12D5152C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131876-CB6E-0604-2BDD-35BD97AC2F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3C5EB-CFEA-F24B-9B6B-3472997CF0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3521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DA76F-B7A8-07AF-D385-C5546CE63E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F575A6-6B49-0E0B-0C60-A85D5743D9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C9AA76-F695-EBFA-213F-D4A7987B5F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72082-5DAB-8741-AD69-45C68C98573E}" type="datetimeFigureOut">
              <a:rPr lang="en-US" smtClean="0"/>
              <a:t>10/10/25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CA6DE3-DF00-D880-59A9-E0D5BD12FC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226F32-5F37-95EA-3A2D-B547B066D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3C5EB-CFEA-F24B-9B6B-3472997CF0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0267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79ABE-DC02-706B-26EE-6C920F64DF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0651B7-E482-4A88-C931-F789D54820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A9630D-F1E1-B7B3-9914-0CD1456AB9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7734AC-8B23-5858-0656-DB0426AA3D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72082-5DAB-8741-AD69-45C68C98573E}" type="datetimeFigureOut">
              <a:rPr lang="en-US" smtClean="0"/>
              <a:t>10/10/25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E74B11-862C-6D6F-345D-1C7D63815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730AB1-D8B1-085A-881A-BC1C12F82F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3C5EB-CFEA-F24B-9B6B-3472997CF0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0713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0C4C54-CFC2-AD18-D0FD-1D03822906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F2BE03-53F6-F3BA-3ED4-036FDE5AEE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D0E190-764A-031E-8436-98D88FC38F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569E438-3811-289D-91EB-A3C1739D4C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50F409-5BD6-0405-DDD2-D9F562432D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56FD91-2B29-A199-3EC0-A88403C815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72082-5DAB-8741-AD69-45C68C98573E}" type="datetimeFigureOut">
              <a:rPr lang="en-US" smtClean="0"/>
              <a:t>10/10/25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2F3A0C1-39EC-481A-AC6D-F950AE3097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E6D3BFE-5D79-F972-D1F8-3BE45367A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3C5EB-CFEA-F24B-9B6B-3472997CF0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8429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0FD73B-3AAE-BD47-419A-4D780C2915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16E9ADF-C5BA-CFFD-328C-F916E26E5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72082-5DAB-8741-AD69-45C68C98573E}" type="datetimeFigureOut">
              <a:rPr lang="en-US" smtClean="0"/>
              <a:t>10/10/25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2C3727-3B55-39AC-7882-CFAA846E67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A6684D-9552-917C-2207-687F1276C6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3C5EB-CFEA-F24B-9B6B-3472997CF0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6706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00B6A01-A59E-BCEA-FED4-408F151853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72082-5DAB-8741-AD69-45C68C98573E}" type="datetimeFigureOut">
              <a:rPr lang="en-US" smtClean="0"/>
              <a:t>10/10/25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5F0C24A-9169-FA51-EC40-18DE852A21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1DCEBB-1F56-C995-7710-C083280F1E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3C5EB-CFEA-F24B-9B6B-3472997CF0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489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ED8EBB-A511-FB09-516D-EC6FF4C380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E45D7A-DC67-5EF4-985F-726FAD75EB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ACA05D-F407-01F2-91CE-6EB78668D9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BB35B5-AC0E-3ABC-ADBE-7B2B065BCB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72082-5DAB-8741-AD69-45C68C98573E}" type="datetimeFigureOut">
              <a:rPr lang="en-US" smtClean="0"/>
              <a:t>10/10/25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E2E460-044C-5203-4561-0335361D8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E368E7-B8EA-B856-A273-EA94D63757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3C5EB-CFEA-F24B-9B6B-3472997CF0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288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D62A5A-5E15-8A0A-067F-4600C9F178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329C1AE-151E-2768-C360-A2F3683634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CCB933-386B-D59E-73B3-790DFA311D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DA9375-0FCD-FC86-62EA-5F24419305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72082-5DAB-8741-AD69-45C68C98573E}" type="datetimeFigureOut">
              <a:rPr lang="en-US" smtClean="0"/>
              <a:t>10/10/25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04801E-6848-0871-72B5-4A04EE1AA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AACBD6-6DF3-2EC8-D7CE-7A0318F34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3C5EB-CFEA-F24B-9B6B-3472997CF0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499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000EAB-F6E0-0926-E1A7-D6494038F5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9111A7-40D3-302F-2DD5-53EFA1D313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564E2A-41F0-BB8B-799B-A63FD2385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72082-5DAB-8741-AD69-45C68C98573E}" type="datetimeFigureOut">
              <a:rPr lang="en-US" smtClean="0"/>
              <a:t>10/10/25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4A426F-1147-CC88-1CDD-469DAF0715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257291-F78E-9474-0825-641FD584A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3C5EB-CFEA-F24B-9B6B-3472997CF0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9239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80318A1-5982-DBA7-D4AE-D1CCD92BA17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192FDF6-D6CA-E884-57F0-19C43C1773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CB5057-70B4-FA9B-D771-7717B3DE0B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72082-5DAB-8741-AD69-45C68C98573E}" type="datetimeFigureOut">
              <a:rPr lang="en-US" smtClean="0"/>
              <a:t>10/10/25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44B482-E6C6-11E8-6D3F-6027D095B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4AD48D-D720-C82A-5374-C23233F90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3C5EB-CFEA-F24B-9B6B-3472997CF0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378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F9781EC-FD1B-967E-4740-513BDC8DB0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AED3D9-FE2E-FD35-C8B0-C66F588B4A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AC4CAC-9CF4-5A83-3D96-F4B258D09A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2872082-5DAB-8741-AD69-45C68C98573E}" type="datetimeFigureOut">
              <a:rPr lang="en-US" smtClean="0"/>
              <a:t>10/10/25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2E292F-4909-759A-EB53-2363688867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4F3609-2D9C-8413-084D-72C79B4E43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6A3C5EB-CFEA-F24B-9B6B-3472997CF0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800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9829C6-83E7-67E0-DF21-67978FEE9B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0041" y="2767106"/>
            <a:ext cx="2880828" cy="3071906"/>
          </a:xfrm>
        </p:spPr>
        <p:txBody>
          <a:bodyPr anchor="t">
            <a:normAutofit/>
          </a:bodyPr>
          <a:lstStyle/>
          <a:p>
            <a:pPr algn="l"/>
            <a:r>
              <a:rPr lang="en-US" sz="4000">
                <a:solidFill>
                  <a:srgbClr val="FFFFFF"/>
                </a:solidFill>
              </a:rPr>
              <a:t>Teaching and Learning</a:t>
            </a:r>
          </a:p>
        </p:txBody>
      </p:sp>
      <p:pic>
        <p:nvPicPr>
          <p:cNvPr id="5" name="Picture 4" descr="A circle with white text and blue and orange circles&#10;&#10;AI-generated content may be incorrect.">
            <a:extLst>
              <a:ext uri="{FF2B5EF4-FFF2-40B4-BE49-F238E27FC236}">
                <a16:creationId xmlns:a16="http://schemas.microsoft.com/office/drawing/2014/main" id="{2572F337-459A-26A3-A57A-3D16277DA3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3510" y="467208"/>
            <a:ext cx="5923584" cy="5923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111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3DAF8C7-1F9B-FD69-8CF4-073D2A200CD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73927236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713302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8FD2EE1-14E1-5C32-765A-3DA840283D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Our starting point</a:t>
            </a:r>
          </a:p>
        </p:txBody>
      </p:sp>
      <p:pic>
        <p:nvPicPr>
          <p:cNvPr id="4" name="Content Placeholder 3" descr="A screenshot of a website&#10;&#10;AI-generated content may be incorrect.">
            <a:extLst>
              <a:ext uri="{FF2B5EF4-FFF2-40B4-BE49-F238E27FC236}">
                <a16:creationId xmlns:a16="http://schemas.microsoft.com/office/drawing/2014/main" id="{EDD6B782-1AAD-35F8-3E13-17F1A32A2B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02428" y="1134825"/>
            <a:ext cx="7225748" cy="4588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009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D24DC8B-FA85-172C-8852-1A78922936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8A77C7-063C-1455-6A51-84BFC46165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What the National Curriculum looks like</a:t>
            </a:r>
          </a:p>
        </p:txBody>
      </p:sp>
      <p:pic>
        <p:nvPicPr>
          <p:cNvPr id="7" name="Picture 6" descr="A screenshot of a computer screen&#10;&#10;AI-generated content may be incorrect.">
            <a:extLst>
              <a:ext uri="{FF2B5EF4-FFF2-40B4-BE49-F238E27FC236}">
                <a16:creationId xmlns:a16="http://schemas.microsoft.com/office/drawing/2014/main" id="{2A1EA801-628E-4B48-FF2D-A20DBDABE8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8245" y="467208"/>
            <a:ext cx="7094113" cy="5923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774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1AB04A0-3E16-8D17-CE4E-4FFDCD2677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B71523-E2BB-BE4C-1C37-6A5EB52FFF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From there…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1DAEC28-82D4-F562-5B85-707239DCC6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r>
              <a:rPr lang="en-US" sz="2000" dirty="0"/>
              <a:t>We have an </a:t>
            </a:r>
            <a:r>
              <a:rPr lang="en-US" sz="2000" dirty="0" err="1"/>
              <a:t>individualised</a:t>
            </a:r>
            <a:r>
              <a:rPr lang="en-US" sz="2000" dirty="0"/>
              <a:t> curriculum which builds upon the National Curriculum, aligned with HCAT. </a:t>
            </a:r>
          </a:p>
          <a:p>
            <a:r>
              <a:rPr lang="en-GB" sz="2000" dirty="0"/>
              <a:t>Key concepts, principles and themes have been developed from the National Curriculum into a range of progressive knowledge and skills. </a:t>
            </a:r>
          </a:p>
          <a:p>
            <a:r>
              <a:rPr lang="en-GB" sz="2000" dirty="0"/>
              <a:t>The curriculum is carefully sequenced so that knowledge and skills build over time.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3926906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screenshot of a calendar&#10;&#10;AI-generated content may be incorrect.">
            <a:extLst>
              <a:ext uri="{FF2B5EF4-FFF2-40B4-BE49-F238E27FC236}">
                <a16:creationId xmlns:a16="http://schemas.microsoft.com/office/drawing/2014/main" id="{B30E2360-3334-6B10-E3DD-AC2B3AAE97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3467" y="1534245"/>
            <a:ext cx="10905066" cy="3789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220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screenshot of a chart&#10;&#10;AI-generated content may be incorrect.">
            <a:extLst>
              <a:ext uri="{FF2B5EF4-FFF2-40B4-BE49-F238E27FC236}">
                <a16:creationId xmlns:a16="http://schemas.microsoft.com/office/drawing/2014/main" id="{6139DDAC-325B-61A8-9E77-C762A07CC1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794" y="1240076"/>
            <a:ext cx="4466292" cy="4944823"/>
          </a:xfrm>
          <a:prstGeom prst="rect">
            <a:avLst/>
          </a:prstGeom>
        </p:spPr>
      </p:pic>
      <p:pic>
        <p:nvPicPr>
          <p:cNvPr id="9" name="Picture 8" descr="A screenshot of a computer&#10;&#10;AI-generated content may be incorrect.">
            <a:extLst>
              <a:ext uri="{FF2B5EF4-FFF2-40B4-BE49-F238E27FC236}">
                <a16:creationId xmlns:a16="http://schemas.microsoft.com/office/drawing/2014/main" id="{490C04E0-4F0F-1057-8245-EE114D7A86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2892" y="1240076"/>
            <a:ext cx="4929241" cy="510755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CDF6DF9-1E37-4BA2-C51B-9E96781223FD}"/>
              </a:ext>
            </a:extLst>
          </p:cNvPr>
          <p:cNvSpPr txBox="1"/>
          <p:nvPr/>
        </p:nvSpPr>
        <p:spPr>
          <a:xfrm>
            <a:off x="1164921" y="425885"/>
            <a:ext cx="95698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What does a sequence of learning look like?</a:t>
            </a:r>
          </a:p>
        </p:txBody>
      </p:sp>
    </p:spTree>
    <p:extLst>
      <p:ext uri="{BB962C8B-B14F-4D97-AF65-F5344CB8AC3E}">
        <p14:creationId xmlns:p14="http://schemas.microsoft.com/office/powerpoint/2010/main" val="14699231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A947EA5-F201-D753-95FE-0325A355225F}"/>
              </a:ext>
            </a:extLst>
          </p:cNvPr>
          <p:cNvSpPr txBox="1"/>
          <p:nvPr/>
        </p:nvSpPr>
        <p:spPr>
          <a:xfrm>
            <a:off x="556532" y="643467"/>
            <a:ext cx="11210925" cy="744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What does a lesson look like?</a:t>
            </a:r>
          </a:p>
        </p:txBody>
      </p:sp>
      <p:pic>
        <p:nvPicPr>
          <p:cNvPr id="5" name="Picture 4" descr="A close-up of a notepad&#10;&#10;AI-generated content may be incorrect.">
            <a:extLst>
              <a:ext uri="{FF2B5EF4-FFF2-40B4-BE49-F238E27FC236}">
                <a16:creationId xmlns:a16="http://schemas.microsoft.com/office/drawing/2014/main" id="{2D7227BC-6EC6-E239-0EA5-103BD6FCD5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343" y="1675227"/>
            <a:ext cx="10783314" cy="4394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660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104CF1D-E247-58B8-0C07-5C44053806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37889B1-A78B-C432-9C24-660E7E3CFC4D}"/>
              </a:ext>
            </a:extLst>
          </p:cNvPr>
          <p:cNvSpPr txBox="1"/>
          <p:nvPr/>
        </p:nvSpPr>
        <p:spPr>
          <a:xfrm>
            <a:off x="1156851" y="637762"/>
            <a:ext cx="9888496" cy="90013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What if a child finds something difficult?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1255E82-1B6C-0CD8-2044-2E23C10AD2E6}"/>
              </a:ext>
            </a:extLst>
          </p:cNvPr>
          <p:cNvSpPr txBox="1"/>
          <p:nvPr/>
        </p:nvSpPr>
        <p:spPr>
          <a:xfrm>
            <a:off x="1155548" y="2217343"/>
            <a:ext cx="9880893" cy="39596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We use a method of </a:t>
            </a:r>
            <a:r>
              <a:rPr lang="en-US" sz="2400" b="1" dirty="0"/>
              <a:t>adaptive </a:t>
            </a:r>
            <a:r>
              <a:rPr lang="en-US" sz="2400" dirty="0"/>
              <a:t>teaching and learning.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Teachers do not assume that a child will always ‘get’ the learning first time.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Teachers must use their knowledge of what a child can and cannot do at any moment to improve their understanding.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We pitch learning in the ‘Zone of Proximal Development’.</a:t>
            </a:r>
          </a:p>
        </p:txBody>
      </p:sp>
    </p:spTree>
    <p:extLst>
      <p:ext uri="{BB962C8B-B14F-4D97-AF65-F5344CB8AC3E}">
        <p14:creationId xmlns:p14="http://schemas.microsoft.com/office/powerpoint/2010/main" val="1826944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9E111F0-6BF3-66BE-CC73-610C4D7575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1793E52-87D0-D9F2-9E82-FAC15C9ED67A}"/>
              </a:ext>
            </a:extLst>
          </p:cNvPr>
          <p:cNvSpPr txBox="1"/>
          <p:nvPr/>
        </p:nvSpPr>
        <p:spPr>
          <a:xfrm>
            <a:off x="1156851" y="637762"/>
            <a:ext cx="9888496" cy="90013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What if a child finds something difficult?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D2A0A35-CE9A-6D08-8D05-0C7BB1C62AA9}"/>
              </a:ext>
            </a:extLst>
          </p:cNvPr>
          <p:cNvSpPr txBox="1"/>
          <p:nvPr/>
        </p:nvSpPr>
        <p:spPr>
          <a:xfrm>
            <a:off x="1155548" y="2217343"/>
            <a:ext cx="9880893" cy="39596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b="1" dirty="0"/>
              <a:t>We use: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i="1" dirty="0"/>
              <a:t>Scaffolding</a:t>
            </a:r>
            <a:r>
              <a:rPr lang="en-US" sz="2400" dirty="0"/>
              <a:t> – for example, we give children more resources through which they can access learning. Concrete/Pictorial/Abstract. Breaking learning into manageable steps.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i="1" dirty="0"/>
              <a:t>Differentiated resources </a:t>
            </a:r>
            <a:r>
              <a:rPr lang="en-US" sz="2400" dirty="0"/>
              <a:t>– different levels of challenge depending on task.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i="1" dirty="0"/>
              <a:t>Flexibility</a:t>
            </a:r>
            <a:r>
              <a:rPr lang="en-US" sz="2400" dirty="0"/>
              <a:t>; re-teaching and re-modelling.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12612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hild sitting at a desk with a math book&#10;&#10;AI-generated content may be incorrect.">
            <a:extLst>
              <a:ext uri="{FF2B5EF4-FFF2-40B4-BE49-F238E27FC236}">
                <a16:creationId xmlns:a16="http://schemas.microsoft.com/office/drawing/2014/main" id="{EEAD7434-0E0B-456B-B459-BFDED530EA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503767" y="1339850"/>
            <a:ext cx="5571066" cy="4178299"/>
          </a:xfrm>
          <a:prstGeom prst="rect">
            <a:avLst/>
          </a:prstGeom>
        </p:spPr>
      </p:pic>
      <p:pic>
        <p:nvPicPr>
          <p:cNvPr id="5" name="Content Placeholder 4" descr="A white paper with a number and a number on it&#10;&#10;AI-generated content may be incorrect.">
            <a:extLst>
              <a:ext uri="{FF2B5EF4-FFF2-40B4-BE49-F238E27FC236}">
                <a16:creationId xmlns:a16="http://schemas.microsoft.com/office/drawing/2014/main" id="{D18DB774-09C6-2200-B420-0C614E4402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256865" y="1953948"/>
            <a:ext cx="5291667" cy="2950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3607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3F362F0-96FF-6FD6-EEF8-DA21E64ADD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A2EB4251-D0A8-0395-E0DA-87A600FB16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CF82878-3543-FE44-1512-B1294D14A825}"/>
              </a:ext>
            </a:extLst>
          </p:cNvPr>
          <p:cNvSpPr txBox="1"/>
          <p:nvPr/>
        </p:nvSpPr>
        <p:spPr>
          <a:xfrm>
            <a:off x="1156851" y="637762"/>
            <a:ext cx="9888496" cy="90013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What if a child has SEND?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BAD19A6-44C5-7017-324E-7A486EF081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74E6CC4-2E1D-25BC-31E7-C3C2BB6A98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353DD1C-1BA9-EBB9-87D1-C6C1260F6EA9}"/>
              </a:ext>
            </a:extLst>
          </p:cNvPr>
          <p:cNvSpPr txBox="1"/>
          <p:nvPr/>
        </p:nvSpPr>
        <p:spPr>
          <a:xfrm>
            <a:off x="1164454" y="2668281"/>
            <a:ext cx="9880893" cy="27222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600" dirty="0"/>
              <a:t>The adaptations chosen often depends on the specific learning need.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36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600" dirty="0"/>
              <a:t>However, good practice includes…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98448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A226219-179D-6FC0-0116-4D3FCBF89F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941C681-0378-FD0B-7916-6C30276908E4}"/>
              </a:ext>
            </a:extLst>
          </p:cNvPr>
          <p:cNvSpPr txBox="1"/>
          <p:nvPr/>
        </p:nvSpPr>
        <p:spPr>
          <a:xfrm>
            <a:off x="699713" y="248038"/>
            <a:ext cx="7063721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7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The use of visuals to support understanding</a:t>
            </a:r>
          </a:p>
        </p:txBody>
      </p:sp>
      <p:pic>
        <p:nvPicPr>
          <p:cNvPr id="5" name="Picture 4" descr="A diagram of a person running across a square&#10;&#10;AI-generated content may be incorrect.">
            <a:extLst>
              <a:ext uri="{FF2B5EF4-FFF2-40B4-BE49-F238E27FC236}">
                <a16:creationId xmlns:a16="http://schemas.microsoft.com/office/drawing/2014/main" id="{D33B7407-D9B2-897E-ADF9-A58A677E4D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225" y="2960503"/>
            <a:ext cx="11327549" cy="2463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851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notebook with writing on it&#10;&#10;AI-generated content may be incorrect.">
            <a:extLst>
              <a:ext uri="{FF2B5EF4-FFF2-40B4-BE49-F238E27FC236}">
                <a16:creationId xmlns:a16="http://schemas.microsoft.com/office/drawing/2014/main" id="{1D1A781E-1176-FD80-7E58-0BA9AB342E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67378" y="0"/>
            <a:ext cx="7672361" cy="10361604"/>
          </a:xfrm>
        </p:spPr>
      </p:pic>
    </p:spTree>
    <p:extLst>
      <p:ext uri="{BB962C8B-B14F-4D97-AF65-F5344CB8AC3E}">
        <p14:creationId xmlns:p14="http://schemas.microsoft.com/office/powerpoint/2010/main" val="34122555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D819D67-5317-69EA-20B7-6AC9CF7D5C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5DFD365-EF53-2144-6984-94154360A945}"/>
              </a:ext>
            </a:extLst>
          </p:cNvPr>
          <p:cNvSpPr txBox="1"/>
          <p:nvPr/>
        </p:nvSpPr>
        <p:spPr>
          <a:xfrm>
            <a:off x="1156851" y="637762"/>
            <a:ext cx="9888496" cy="90013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Environmental adjustments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69B1B6F-F459-5EF1-0B35-EA507DFDE4D5}"/>
              </a:ext>
            </a:extLst>
          </p:cNvPr>
          <p:cNvSpPr txBox="1"/>
          <p:nvPr/>
        </p:nvSpPr>
        <p:spPr>
          <a:xfrm>
            <a:off x="1155548" y="2217343"/>
            <a:ext cx="9880893" cy="39596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indent="-2286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altLang="en-US" sz="2800" dirty="0"/>
          </a:p>
          <a:p>
            <a:pPr lvl="0" indent="-2286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sz="2800" dirty="0"/>
              <a:t>Visual timetables and ‘now and next’ boards to show the day's structure</a:t>
            </a:r>
          </a:p>
          <a:p>
            <a:pPr lvl="0" indent="-2286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altLang="en-US" sz="2800" dirty="0"/>
          </a:p>
          <a:p>
            <a:pPr lvl="0" indent="-2286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sz="2800" dirty="0"/>
              <a:t>Clearly labeled resources and designated spaces for different activities</a:t>
            </a:r>
          </a:p>
          <a:p>
            <a:pPr lvl="0" indent="-2286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altLang="en-US" sz="2800" dirty="0"/>
          </a:p>
          <a:p>
            <a:pPr lvl="0" indent="-2286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sz="2800" dirty="0"/>
              <a:t>Movement breaks or fidget tools for students who need sensory input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064346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03B0469-AD00-E13F-6256-0DAD0081A1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white board with a green background with a white board with a white board with a green board with a white board with a white board with a white board with a white board with a white board&#10;&#10;AI-generated content may be incorrect.">
            <a:extLst>
              <a:ext uri="{FF2B5EF4-FFF2-40B4-BE49-F238E27FC236}">
                <a16:creationId xmlns:a16="http://schemas.microsoft.com/office/drawing/2014/main" id="{3DB5B9F6-DF8E-C012-7F47-2866BF61D7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1444625"/>
            <a:ext cx="5291666" cy="3968749"/>
          </a:xfrm>
          <a:prstGeom prst="rect">
            <a:avLst/>
          </a:prstGeom>
        </p:spPr>
      </p:pic>
      <p:pic>
        <p:nvPicPr>
          <p:cNvPr id="8" name="Picture 7" descr="A green board with white rectangular objects on it&#10;&#10;AI-generated content may be incorrect.">
            <a:extLst>
              <a:ext uri="{FF2B5EF4-FFF2-40B4-BE49-F238E27FC236}">
                <a16:creationId xmlns:a16="http://schemas.microsoft.com/office/drawing/2014/main" id="{DD1115D5-CDDC-DDB3-05C3-E674BB1733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6865" y="1444625"/>
            <a:ext cx="5291667" cy="396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9152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B49C4B-505C-750F-DAE0-21B59A9620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6C7D625-3FD8-4DC5-B136-0060A3F1FD83}"/>
              </a:ext>
            </a:extLst>
          </p:cNvPr>
          <p:cNvSpPr txBox="1"/>
          <p:nvPr/>
        </p:nvSpPr>
        <p:spPr>
          <a:xfrm>
            <a:off x="1156851" y="637762"/>
            <a:ext cx="9888496" cy="90013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Task adjustments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E67BA2F-D38D-CE93-1B97-F9F48984ADCB}"/>
              </a:ext>
            </a:extLst>
          </p:cNvPr>
          <p:cNvSpPr txBox="1"/>
          <p:nvPr/>
        </p:nvSpPr>
        <p:spPr>
          <a:xfrm>
            <a:off x="1155548" y="2217343"/>
            <a:ext cx="9880893" cy="39596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indent="-2286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altLang="en-US" sz="2200" dirty="0"/>
          </a:p>
          <a:p>
            <a:pPr lvl="0" indent="-2286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kumimoji="0" lang="en-US" altLang="en-US" sz="2200" b="0" i="0" u="none" strike="noStrike" cap="none" normalizeH="0" baseline="0" dirty="0">
                <a:ln>
                  <a:noFill/>
                </a:ln>
                <a:effectLst/>
              </a:rPr>
              <a:t>Reducing the quantity of work while maintaining the same learning objective.</a:t>
            </a:r>
          </a:p>
          <a:p>
            <a:pPr lvl="0" indent="-2286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kumimoji="0" lang="en-US" altLang="en-US" sz="2200" b="0" i="0" u="none" strike="noStrike" cap="none" normalizeH="0" baseline="0" dirty="0">
              <a:ln>
                <a:noFill/>
              </a:ln>
              <a:effectLst/>
            </a:endParaRPr>
          </a:p>
          <a:p>
            <a:pPr lvl="0" indent="-2286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kumimoji="0" lang="en-US" altLang="en-US" sz="2200" b="0" i="0" u="none" strike="noStrike" cap="none" normalizeH="0" baseline="0" dirty="0">
                <a:ln>
                  <a:noFill/>
                </a:ln>
                <a:effectLst/>
              </a:rPr>
              <a:t>Providing alternative recording methods (drawing, photos, verbal responses)</a:t>
            </a:r>
          </a:p>
          <a:p>
            <a:pPr lvl="0" indent="-2286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kumimoji="0" lang="en-US" altLang="en-US" sz="2200" b="0" i="0" u="none" strike="noStrike" cap="none" normalizeH="0" baseline="0" dirty="0">
              <a:ln>
                <a:noFill/>
              </a:ln>
              <a:effectLst/>
            </a:endParaRPr>
          </a:p>
          <a:p>
            <a:pPr lvl="0" indent="-2286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kumimoji="0" lang="en-US" altLang="en-US" sz="2200" b="0" i="0" u="none" strike="noStrike" cap="none" normalizeH="0" baseline="0" dirty="0">
                <a:ln>
                  <a:noFill/>
                </a:ln>
                <a:effectLst/>
              </a:rPr>
              <a:t>Step-by-step task breakdowns with checklists</a:t>
            </a:r>
          </a:p>
          <a:p>
            <a:pPr lvl="0" indent="-2286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kumimoji="0" lang="en-US" altLang="en-US" sz="2200" b="0" i="0" u="none" strike="noStrike" cap="none" normalizeH="0" baseline="0" dirty="0">
              <a:ln>
                <a:noFill/>
              </a:ln>
              <a:effectLst/>
            </a:endParaRPr>
          </a:p>
          <a:p>
            <a:pPr lvl="0" indent="-2286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kumimoji="0" lang="en-US" altLang="en-US" sz="2200" b="0" i="0" u="none" strike="noStrike" cap="none" normalizeH="0" baseline="0" dirty="0">
                <a:ln>
                  <a:noFill/>
                </a:ln>
                <a:effectLst/>
              </a:rPr>
              <a:t>Use of concrete materials and manipulatives, especially for abstract concepts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199794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group of people standing around a table&#10;&#10;AI-generated content may be incorrect.">
            <a:extLst>
              <a:ext uri="{FF2B5EF4-FFF2-40B4-BE49-F238E27FC236}">
                <a16:creationId xmlns:a16="http://schemas.microsoft.com/office/drawing/2014/main" id="{C578EBF7-43E1-7637-A3C4-5B112E3AC6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17140" y="643467"/>
            <a:ext cx="4944320" cy="5571066"/>
          </a:xfrm>
          <a:prstGeom prst="rect">
            <a:avLst/>
          </a:prstGeom>
        </p:spPr>
      </p:pic>
      <p:pic>
        <p:nvPicPr>
          <p:cNvPr id="7" name="Picture 6" descr="A screenshot of a computer screen&#10;&#10;AI-generated content may be incorrect.">
            <a:extLst>
              <a:ext uri="{FF2B5EF4-FFF2-40B4-BE49-F238E27FC236}">
                <a16:creationId xmlns:a16="http://schemas.microsoft.com/office/drawing/2014/main" id="{D531C0BF-78F2-2347-3857-F4316DFF2A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6865" y="2059781"/>
            <a:ext cx="5291667" cy="2738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7610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FCA6366-8E48-8A39-9F58-2A76FD8604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165A156-171A-22AC-42A3-8FF06B9FD601}"/>
              </a:ext>
            </a:extLst>
          </p:cNvPr>
          <p:cNvSpPr txBox="1"/>
          <p:nvPr/>
        </p:nvSpPr>
        <p:spPr>
          <a:xfrm>
            <a:off x="1156851" y="637762"/>
            <a:ext cx="9888496" cy="90013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Teaching and Learning at QRA is…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2BC6508-062E-A980-0EB1-BDCBAC570CCB}"/>
              </a:ext>
            </a:extLst>
          </p:cNvPr>
          <p:cNvSpPr txBox="1"/>
          <p:nvPr/>
        </p:nvSpPr>
        <p:spPr>
          <a:xfrm>
            <a:off x="1155548" y="2217343"/>
            <a:ext cx="9880893" cy="395961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lvl="0" indent="-2286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altLang="en-US" sz="2000" dirty="0"/>
          </a:p>
          <a:p>
            <a:pPr lvl="0" indent="-2286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</a:rPr>
              <a:t>Central to what we do. Good teaching and learning prepares children in every way possible. Good teaching and learning</a:t>
            </a:r>
            <a:r>
              <a:rPr kumimoji="0" lang="en-US" altLang="en-US" sz="2000" b="0" i="0" u="none" strike="noStrike" cap="none" normalizeH="0" dirty="0">
                <a:ln>
                  <a:noFill/>
                </a:ln>
                <a:effectLst/>
              </a:rPr>
              <a:t> impacts attendance, </a:t>
            </a:r>
            <a:r>
              <a:rPr kumimoji="0" lang="en-US" altLang="en-US" sz="2000" b="0" i="0" u="none" strike="noStrike" cap="none" normalizeH="0" dirty="0" err="1">
                <a:ln>
                  <a:noFill/>
                </a:ln>
                <a:effectLst/>
              </a:rPr>
              <a:t>behaviour</a:t>
            </a:r>
            <a:r>
              <a:rPr kumimoji="0" lang="en-US" altLang="en-US" sz="2000" b="0" i="0" u="none" strike="noStrike" cap="none" normalizeH="0" dirty="0">
                <a:ln>
                  <a:noFill/>
                </a:ln>
                <a:effectLst/>
              </a:rPr>
              <a:t>, and pupil wellbeing.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effectLst/>
            </a:endParaRPr>
          </a:p>
          <a:p>
            <a:pPr lvl="0" indent="-2286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altLang="en-US" sz="2000" dirty="0"/>
          </a:p>
          <a:p>
            <a:pPr lvl="0" indent="-2286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</a:rPr>
              <a:t>Deliberate</a:t>
            </a:r>
            <a:r>
              <a:rPr kumimoji="0" lang="en-US" altLang="en-US" sz="2000" b="0" i="0" u="none" strike="noStrike" cap="none" normalizeH="0" dirty="0">
                <a:ln>
                  <a:noFill/>
                </a:ln>
                <a:effectLst/>
              </a:rPr>
              <a:t> and intentional. Nothing is left to chance! </a:t>
            </a:r>
          </a:p>
          <a:p>
            <a:pPr lvl="0" indent="-2286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altLang="en-US" sz="2000" baseline="0" dirty="0"/>
          </a:p>
          <a:p>
            <a:pPr lvl="0" indent="-2286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kumimoji="0" lang="en-US" altLang="en-US" sz="2000" b="0" i="0" u="none" strike="noStrike" cap="none" normalizeH="0" dirty="0">
                <a:ln>
                  <a:noFill/>
                </a:ln>
                <a:effectLst/>
              </a:rPr>
              <a:t>Non-negotiable. High quality teaching and learning is secondary only to children being safe and happy. </a:t>
            </a:r>
          </a:p>
          <a:p>
            <a:pPr lvl="0" indent="-2286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altLang="en-US" sz="2000" baseline="0" dirty="0"/>
          </a:p>
          <a:p>
            <a:pPr lvl="0" indent="-2286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sz="2000" dirty="0"/>
              <a:t>Always a priority. Teachers are on a consistent cycle of professional development to ensure that their practice is as strong as it can be at all times.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effectLst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997905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335</TotalTime>
  <Words>446</Words>
  <Application>Microsoft Macintosh PowerPoint</Application>
  <PresentationFormat>Widescreen</PresentationFormat>
  <Paragraphs>61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Aptos</vt:lpstr>
      <vt:lpstr>Aptos Display</vt:lpstr>
      <vt:lpstr>Arial</vt:lpstr>
      <vt:lpstr>Office Theme</vt:lpstr>
      <vt:lpstr>Teaching and Learning</vt:lpstr>
      <vt:lpstr>PowerPoint Presentation</vt:lpstr>
      <vt:lpstr>Our starting point</vt:lpstr>
      <vt:lpstr>What the National Curriculum looks like</vt:lpstr>
      <vt:lpstr>From there…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Jon Smith</dc:creator>
  <cp:lastModifiedBy>Jon Smith</cp:lastModifiedBy>
  <cp:revision>1</cp:revision>
  <dcterms:created xsi:type="dcterms:W3CDTF">2025-10-07T08:19:07Z</dcterms:created>
  <dcterms:modified xsi:type="dcterms:W3CDTF">2025-10-10T12:39:15Z</dcterms:modified>
</cp:coreProperties>
</file>